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47"/>
  </p:notesMasterIdLst>
  <p:sldIdLst>
    <p:sldId id="256" r:id="rId4"/>
    <p:sldId id="257" r:id="rId5"/>
    <p:sldId id="287" r:id="rId6"/>
    <p:sldId id="258" r:id="rId7"/>
    <p:sldId id="259" r:id="rId8"/>
    <p:sldId id="269" r:id="rId9"/>
    <p:sldId id="288" r:id="rId10"/>
    <p:sldId id="315" r:id="rId11"/>
    <p:sldId id="284" r:id="rId12"/>
    <p:sldId id="306" r:id="rId13"/>
    <p:sldId id="308" r:id="rId14"/>
    <p:sldId id="289" r:id="rId15"/>
    <p:sldId id="309" r:id="rId16"/>
    <p:sldId id="310" r:id="rId17"/>
    <p:sldId id="311" r:id="rId18"/>
    <p:sldId id="312" r:id="rId19"/>
    <p:sldId id="317" r:id="rId20"/>
    <p:sldId id="316" r:id="rId21"/>
    <p:sldId id="290" r:id="rId22"/>
    <p:sldId id="314" r:id="rId23"/>
    <p:sldId id="305" r:id="rId24"/>
    <p:sldId id="318" r:id="rId25"/>
    <p:sldId id="278" r:id="rId26"/>
    <p:sldId id="279" r:id="rId27"/>
    <p:sldId id="280" r:id="rId28"/>
    <p:sldId id="281" r:id="rId29"/>
    <p:sldId id="260" r:id="rId30"/>
    <p:sldId id="261" r:id="rId31"/>
    <p:sldId id="262" r:id="rId32"/>
    <p:sldId id="263" r:id="rId33"/>
    <p:sldId id="264" r:id="rId34"/>
    <p:sldId id="265" r:id="rId35"/>
    <p:sldId id="266" r:id="rId36"/>
    <p:sldId id="267" r:id="rId37"/>
    <p:sldId id="268" r:id="rId38"/>
    <p:sldId id="270" r:id="rId39"/>
    <p:sldId id="271" r:id="rId40"/>
    <p:sldId id="272" r:id="rId41"/>
    <p:sldId id="273" r:id="rId42"/>
    <p:sldId id="274" r:id="rId43"/>
    <p:sldId id="275" r:id="rId44"/>
    <p:sldId id="276" r:id="rId45"/>
    <p:sldId id="277"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78940" autoAdjust="0"/>
  </p:normalViewPr>
  <p:slideViewPr>
    <p:cSldViewPr snapToGrid="0">
      <p:cViewPr>
        <p:scale>
          <a:sx n="50" d="100"/>
          <a:sy n="50" d="100"/>
        </p:scale>
        <p:origin x="624" y="-108"/>
      </p:cViewPr>
      <p:guideLst>
        <p:guide orient="horz" pos="1800"/>
        <p:guide pos="7680"/>
      </p:guideLst>
    </p:cSldViewPr>
  </p:slideViewPr>
  <p:notesTextViewPr>
    <p:cViewPr>
      <p:scale>
        <a:sx n="1" d="1"/>
        <a:sy n="1" d="1"/>
      </p:scale>
      <p:origin x="0" y="0"/>
    </p:cViewPr>
  </p:notesTextViewPr>
  <p:sorterViewPr>
    <p:cViewPr>
      <p:scale>
        <a:sx n="52" d="100"/>
        <a:sy n="52" d="100"/>
      </p:scale>
      <p:origin x="0" y="-3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cannot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200" dirty="0"/>
            <a:t>Look for win-win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2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VSD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cannot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422400">
            <a:lnSpc>
              <a:spcPct val="90000"/>
            </a:lnSpc>
            <a:spcBef>
              <a:spcPct val="0"/>
            </a:spcBef>
            <a:spcAft>
              <a:spcPct val="35000"/>
            </a:spcAft>
            <a:buNone/>
          </a:pPr>
          <a:r>
            <a:rPr lang="en-US" sz="3200" kern="1200" dirty="0"/>
            <a:t>Look for win-win scenarios</a:t>
          </a:r>
        </a:p>
        <a:p>
          <a:pPr marL="285750" lvl="1" indent="-285750" algn="l" defTabSz="1422400">
            <a:lnSpc>
              <a:spcPct val="90000"/>
            </a:lnSpc>
            <a:spcBef>
              <a:spcPct val="0"/>
            </a:spcBef>
            <a:spcAft>
              <a:spcPct val="15000"/>
            </a:spcAft>
            <a:buChar char="•"/>
          </a:pPr>
          <a:r>
            <a:rPr lang="en-US" sz="32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VSD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heverge.com/2016/3/23/11290200/tay-ai-chatbot-released-microsof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Here’s a photo of the bottom of Citigroup Center, which was built 1974. It’s a very interesting building design: a 59 story tower cantilevered over a church - note this unique column architecture supporting the building. The engineer, </a:t>
            </a:r>
            <a:r>
              <a:rPr dirty="0" err="1"/>
              <a:t>LeMessurier</a:t>
            </a:r>
            <a:r>
              <a:rPr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a:t>
            </a:r>
            <a:r>
              <a:rPr dirty="0" err="1"/>
              <a:t>OKed</a:t>
            </a:r>
            <a:r>
              <a:rPr dirty="0"/>
              <a:t>.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endParaRPr lang="en-US" dirty="0"/>
          </a:p>
          <a:p>
            <a:endParaRPr lang="en-US" dirty="0">
              <a:solidFill>
                <a:srgbClr val="FF0000"/>
              </a:solidFill>
            </a:endParaRPr>
          </a:p>
          <a:p>
            <a:r>
              <a:rPr dirty="0">
                <a:solidFill>
                  <a:srgbClr val="FF0000"/>
                </a:solidFill>
              </a:rPr>
              <a:t>Do you think that this design flaw should have been made immediately public?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366049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know HOW to build some killer features, but that you have the judgement to be able to identify and reject features or products that drive adverse outcomes. </a:t>
            </a:r>
            <a:br>
              <a:rPr lang="en-US" dirty="0"/>
            </a:br>
            <a:br>
              <a:rPr lang="en-US" dirty="0"/>
            </a:br>
            <a:r>
              <a:rPr lang="en-US" dirty="0"/>
              <a:t>It took less than 24 hours for Twitter to corrupt an innocent AI chatbot. Yesterday, Microsoft </a:t>
            </a:r>
            <a:r>
              <a:rPr lang="en-US" dirty="0">
                <a:hlinkClick r:id="rId3"/>
              </a:rPr>
              <a:t>unveiled Tay</a:t>
            </a:r>
            <a:r>
              <a:rPr lang="en-US" dirty="0"/>
              <a:t> — a Twitter bot that the company described as an experiment in "conversational understanding." The more you chat with Tay, said Microsoft, the smarter it gets, learning to engage people through "casual and playful conversation."</a:t>
            </a:r>
          </a:p>
          <a:p>
            <a:r>
              <a:rPr lang="en-US" dirty="0"/>
              <a:t>Unfortunately, the conversations didn't stay playful for long. Pretty soon after Tay launched, people starting tweeting the bot with all sorts of misogynistic, racist, and Donald </a:t>
            </a:r>
            <a:r>
              <a:rPr lang="en-US" dirty="0" err="1"/>
              <a:t>Trumpist</a:t>
            </a:r>
            <a:r>
              <a:rPr lang="en-US" dirty="0"/>
              <a:t> remarks. And Tay — being essentially a robot parrot with an internet connection — started repeating these sentiments back to users, proving correct that old programming adage: flaming garbage pile in, flaming garbage pile out.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And Machine Learning is not the only application that uses huge amounts of energy (click)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r>
              <a:t>For Amazon's A.I. system define how you would re-design for the system to follow these A.I. guidelines.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Point to make: Ethics here is not about not doing terrible things. The assumption is that you are not evil. It is about how to be successful at doing good things (e.g. preventing election manipulation, improving education outcomes), as well as avoiding doing things that appear fine but turn out to be problematic (e.g. that violate privacy or exacerbate injustices). </a:t>
            </a:r>
            <a:r>
              <a:rPr lang="en-US" b="1" dirty="0"/>
              <a:t>It is not a something you have to worry about in addition to doing good CS or DM – it is part of what is involved in doing good CS and DM, from BOTH a product and a societal perspective</a:t>
            </a:r>
          </a:p>
        </p:txBody>
      </p:sp>
      <p:sp>
        <p:nvSpPr>
          <p:cNvPr id="4" name="Slide Number Placeholder 3"/>
          <p:cNvSpPr>
            <a:spLocks noGrp="1"/>
          </p:cNvSpPr>
          <p:nvPr>
            <p:ph type="sldNum" sz="quarter" idx="5"/>
          </p:nvPr>
        </p:nvSpPr>
        <p:spPr/>
        <p:txBody>
          <a:bodyPr/>
          <a:lstStyle/>
          <a:p>
            <a:fld id="{FF9CD07A-6A54-4943-B1CB-CFA48A2953C3}" type="slidenum">
              <a:rPr lang="en-US" smtClean="0"/>
              <a:t>7</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takeaway here is that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12</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13</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16</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a:t>
            </a:r>
          </a:p>
        </p:txBody>
      </p:sp>
      <p:sp>
        <p:nvSpPr>
          <p:cNvPr id="4" name="Slide Number Placeholder 3"/>
          <p:cNvSpPr>
            <a:spLocks noGrp="1"/>
          </p:cNvSpPr>
          <p:nvPr>
            <p:ph type="sldNum" sz="quarter" idx="5"/>
          </p:nvPr>
        </p:nvSpPr>
        <p:spPr/>
        <p:txBody>
          <a:bodyPr/>
          <a:lstStyle/>
          <a:p>
            <a:fld id="{FF9CD07A-6A54-4943-B1CB-CFA48A2953C3}" type="slidenum">
              <a:rPr lang="en-US" smtClean="0"/>
              <a:t>17</a:t>
            </a:fld>
            <a:endParaRPr lang="en-US"/>
          </a:p>
        </p:txBody>
      </p:sp>
    </p:spTree>
    <p:extLst>
      <p:ext uri="{BB962C8B-B14F-4D97-AF65-F5344CB8AC3E}">
        <p14:creationId xmlns:p14="http://schemas.microsoft.com/office/powerpoint/2010/main" val="178457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11/13/2023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11/13/2023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11/13/2023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11/13/2023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11/13/2023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 name="Title Text"/>
          <p:cNvSpPr txBox="1">
            <a:spLocks noGrp="1"/>
          </p:cNvSpPr>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r>
              <a:t>Title Text</a:t>
            </a:r>
          </a:p>
        </p:txBody>
      </p:sp>
      <p:sp>
        <p:nvSpPr>
          <p:cNvPr id="20"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29320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11/13/2023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11/13/2023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11/13/2023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11/13/2023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11/13/2023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11/13/2023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11/13/2023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3.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11/13/2023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11/13/2023</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hyperlink" Target="https://en.wikipedia.org/wiki/Citicorp_Center_engineering_crisi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hyperlink" Target="https://ethicsunwrapped.utexas.edu/case-study/therac-2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hyperlink" Target="https://www.wsj.com/articles/SB1000142412788732377720457818939181388153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41.png"/><Relationship Id="rId4" Type="http://schemas.openxmlformats.org/officeDocument/2006/relationships/hyperlink" Target="https://arxiv.org/pdf/1906.02243.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43.png"/><Relationship Id="rId4" Type="http://schemas.openxmlformats.org/officeDocument/2006/relationships/hyperlink" Target="https://www.eater.com/2019/7/25/8930669/dominos-supreme-court-website-accessible-blind-user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microsoft.com/en-us/research/uploads/prod/2020/03/Guidelines_summary_image@2x.png" TargetMode="Externa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t>CS 4530</a:t>
            </a:r>
          </a:p>
          <a:p>
            <a:r>
              <a:t>Fundamentals of Software Engineering</a:t>
            </a:r>
          </a:p>
          <a:p>
            <a:endParaRPr/>
          </a:p>
          <a:p>
            <a:r>
              <a:t>Module 18: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Jan Vitek, Mitch Wand</a:t>
            </a:r>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Defining Success</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VSD asks that we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579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28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lnSpcReduction="10000"/>
          </a:bodyPr>
          <a:lstStyle/>
          <a:p>
            <a:pPr marL="0" indent="0">
              <a:buNone/>
            </a:pPr>
            <a:r>
              <a:rPr lang="en-US" sz="4800" dirty="0"/>
              <a:t>The </a:t>
            </a:r>
            <a:r>
              <a:rPr lang="en-US" sz="4800" dirty="0">
                <a:solidFill>
                  <a:schemeClr val="accent5"/>
                </a:solidFill>
              </a:rPr>
              <a:t>most challenging step </a:t>
            </a:r>
            <a:r>
              <a:rPr lang="en-US" sz="4800" dirty="0"/>
              <a:t>in VSD, by far</a:t>
            </a:r>
          </a:p>
          <a:p>
            <a:pPr lvl="1"/>
            <a:r>
              <a:rPr lang="en-US" sz="4400" dirty="0"/>
              <a:t>This is where the hard choices 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74064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287054267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p>
          <a:p>
            <a:pPr lvl="1">
              <a:lnSpc>
                <a:spcPct val="90000"/>
              </a:lnSpc>
            </a:pPr>
            <a:r>
              <a:rPr dirty="0"/>
              <a:t>Explain the role of software engineers in avoiding such harms</a:t>
            </a:r>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278559091"/>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76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92F0-BD2E-FF03-FF6D-724F313EA620}"/>
              </a:ext>
            </a:extLst>
          </p:cNvPr>
          <p:cNvSpPr>
            <a:spLocks noGrp="1"/>
          </p:cNvSpPr>
          <p:nvPr>
            <p:ph type="title"/>
          </p:nvPr>
        </p:nvSpPr>
        <p:spPr/>
        <p:txBody>
          <a:bodyPr/>
          <a:lstStyle/>
          <a:p>
            <a:r>
              <a:rPr lang="en-US" dirty="0"/>
              <a:t>After this point are the old slides</a:t>
            </a:r>
          </a:p>
        </p:txBody>
      </p:sp>
      <p:sp>
        <p:nvSpPr>
          <p:cNvPr id="3" name="Content Placeholder 2">
            <a:extLst>
              <a:ext uri="{FF2B5EF4-FFF2-40B4-BE49-F238E27FC236}">
                <a16:creationId xmlns:a16="http://schemas.microsoft.com/office/drawing/2014/main" id="{10C764B3-30C7-61CB-FD86-B587C7791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84FADF-2BCB-69FF-2657-68A6FAB48D88}"/>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204212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xfrm>
            <a:off x="1141921" y="341800"/>
            <a:ext cx="21971005" cy="2106469"/>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endParaRPr sz="8400" dirty="0">
              <a:solidFill>
                <a:srgbClr val="0070C0"/>
              </a:solidFill>
              <a:latin typeface="Verdana" panose="020B0604030504040204" pitchFamily="34" charset="0"/>
              <a:ea typeface="Verdana" panose="020B0604030504040204" pitchFamily="34" charset="0"/>
            </a:endParaRPr>
          </a:p>
        </p:txBody>
      </p:sp>
      <p:sp>
        <p:nvSpPr>
          <p:cNvPr id="140" name="Professional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Professional Engineers</a:t>
            </a:r>
          </a:p>
        </p:txBody>
      </p:sp>
      <p:sp>
        <p:nvSpPr>
          <p:cNvPr id="141" name="Engineers, in the fulfillment of their professional duties, shall:…"/>
          <p:cNvSpPr txBox="1"/>
          <p:nvPr/>
        </p:nvSpPr>
        <p:spPr>
          <a:xfrm>
            <a:off x="725607" y="3674641"/>
            <a:ext cx="15572239" cy="5642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457200">
              <a:defRPr sz="3900">
                <a:solidFill>
                  <a:srgbClr val="000000"/>
                </a:solidFill>
              </a:defRPr>
            </a:pPr>
            <a:r>
              <a:rPr sz="4000" dirty="0"/>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rPr sz="4000" dirty="0"/>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rPr sz="4000" dirty="0"/>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rPr sz="4000" dirty="0"/>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rPr sz="4000" dirty="0"/>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rPr sz="4000" dirty="0"/>
              <a:t>Avoid deceptive acts.</a:t>
            </a:r>
          </a:p>
          <a:p>
            <a:pPr marL="457200" indent="-317500" algn="l" defTabSz="457200">
              <a:buClr>
                <a:srgbClr val="595959"/>
              </a:buClr>
              <a:buSzPct val="100000"/>
              <a:buFont typeface="Helvetica"/>
              <a:buAutoNum type="arabicPeriod"/>
              <a:defRPr sz="3900">
                <a:solidFill>
                  <a:srgbClr val="000000"/>
                </a:solidFill>
              </a:defRPr>
            </a:pPr>
            <a:r>
              <a:rPr sz="4000" dirty="0"/>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907555"/>
            <a:ext cx="10116552"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sz="2400" u="sng" dirty="0">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rofessional Engineers: Citigroup Cen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Professional Engineers: Citigroup Center</a:t>
            </a:r>
          </a:p>
        </p:txBody>
      </p:sp>
      <p:sp>
        <p:nvSpPr>
          <p:cNvPr id="149" name="Design met building code, but did not account for all failure modes…"/>
          <p:cNvSpPr txBox="1">
            <a:spLocks noGrp="1"/>
          </p:cNvSpPr>
          <p:nvPr>
            <p:ph type="body" sz="half" idx="1"/>
          </p:nvPr>
        </p:nvSpPr>
        <p:spPr>
          <a:xfrm>
            <a:off x="869615" y="4057869"/>
            <a:ext cx="8608205" cy="8256012"/>
          </a:xfrm>
          <a:prstGeom prst="rect">
            <a:avLst/>
          </a:prstGeom>
        </p:spPr>
        <p:txBody>
          <a:bodyPr/>
          <a:lstStyle/>
          <a:p>
            <a:r>
              <a:rPr dirty="0"/>
              <a:t>Design met building code, but did </a:t>
            </a:r>
            <a:r>
              <a:rPr i="1" dirty="0"/>
              <a:t>not</a:t>
            </a:r>
            <a:r>
              <a:rPr dirty="0"/>
              <a:t> account for all failure modes</a:t>
            </a:r>
          </a:p>
          <a:p>
            <a:r>
              <a:rPr dirty="0"/>
              <a:t>Last-minute changes to construction increased odds of failure</a:t>
            </a:r>
          </a:p>
          <a:p>
            <a:r>
              <a:rPr dirty="0"/>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“Citigroup Center” by Tdorante10, Wikimedia commons, CC BY-SA 4.0</a:t>
            </a:r>
          </a:p>
        </p:txBody>
      </p:sp>
      <p:sp>
        <p:nvSpPr>
          <p:cNvPr id="9" name="TextBox 8">
            <a:extLst>
              <a:ext uri="{FF2B5EF4-FFF2-40B4-BE49-F238E27FC236}">
                <a16:creationId xmlns:a16="http://schemas.microsoft.com/office/drawing/2014/main" id="{CEB5B60A-36DF-4C6A-8E94-27A35199C600}"/>
              </a:ext>
            </a:extLst>
          </p:cNvPr>
          <p:cNvSpPr txBox="1"/>
          <p:nvPr/>
        </p:nvSpPr>
        <p:spPr>
          <a:xfrm>
            <a:off x="1679189" y="12739469"/>
            <a:ext cx="1222083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hlinkClick r:id="rId4"/>
              </a:rPr>
              <a:t>https://en.wikipedia.org/wiki/Citicorp_Center_engineering_crisis</a:t>
            </a:r>
            <a:r>
              <a:rPr lang="en-US" sz="2000" dirty="0"/>
              <a:t> </a:t>
            </a:r>
          </a:p>
        </p:txBody>
      </p:sp>
      <p:sp>
        <p:nvSpPr>
          <p:cNvPr id="3" name="Title 2">
            <a:extLst>
              <a:ext uri="{FF2B5EF4-FFF2-40B4-BE49-F238E27FC236}">
                <a16:creationId xmlns:a16="http://schemas.microsoft.com/office/drawing/2014/main" id="{1CAADF21-1217-B44C-9BA3-D7B1B84D637F}"/>
              </a:ext>
            </a:extLst>
          </p:cNvPr>
          <p:cNvSpPr>
            <a:spLocks noGrp="1"/>
          </p:cNvSpPr>
          <p:nvPr>
            <p:ph type="title"/>
          </p:nvPr>
        </p:nvSpPr>
        <p:spPr>
          <a:xfrm>
            <a:off x="1206495" y="313910"/>
            <a:ext cx="21971005" cy="2324100"/>
          </a:xfr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xfrm>
            <a:off x="1206495" y="-767769"/>
            <a:ext cx="23177505" cy="4648200"/>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725237" y="3970422"/>
            <a:ext cx="11817865" cy="8256012"/>
          </a:xfrm>
          <a:prstGeom prst="rect">
            <a:avLst/>
          </a:prstGeom>
        </p:spPr>
        <p:txBody>
          <a:bodyPr/>
          <a:lstStyle/>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xfrm>
            <a:off x="1012316" y="898413"/>
            <a:ext cx="22473326" cy="124320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r>
              <a:rPr sz="8400" b="0" dirty="0">
                <a:solidFill>
                  <a:srgbClr val="0070C0"/>
                </a:solidFill>
                <a:latin typeface="Verdana" panose="020B0604030504040204" pitchFamily="34" charset="0"/>
                <a:ea typeface="Verdana" panose="020B0604030504040204" pitchFamily="34" charset="0"/>
              </a:rP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a:bodyPr>
          <a:lstStyle/>
          <a:p>
            <a:pPr marL="0" indent="0" defTabSz="1560536">
              <a:spcBef>
                <a:spcPts val="2800"/>
              </a:spcBef>
              <a:buSzTx/>
              <a:buNone/>
              <a:defRPr sz="3072"/>
            </a:pPr>
            <a:r>
              <a:rPr sz="3200" dirty="0"/>
              <a:t>1. PUBLIC – Software engineers shall act consistently with the public interest.</a:t>
            </a:r>
          </a:p>
          <a:p>
            <a:pPr marL="0" indent="0" defTabSz="1560536">
              <a:spcBef>
                <a:spcPts val="2800"/>
              </a:spcBef>
              <a:buSzTx/>
              <a:buNone/>
              <a:defRPr sz="3072"/>
            </a:pPr>
            <a:r>
              <a:rPr sz="3200"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sz="3200" dirty="0"/>
              <a:t>3. PRODUCT – Software engineers shall ensure that their products and related modifications meet the highest professional standards possible.</a:t>
            </a:r>
          </a:p>
          <a:p>
            <a:pPr marL="0" indent="0" defTabSz="1560536">
              <a:spcBef>
                <a:spcPts val="2800"/>
              </a:spcBef>
              <a:buSzTx/>
              <a:buNone/>
              <a:defRPr sz="3072"/>
            </a:pPr>
            <a:r>
              <a:rPr sz="3200" dirty="0"/>
              <a:t>4. JUDGMENT – Software engineers shall maintain integrity and independence in their professional judgment.</a:t>
            </a:r>
          </a:p>
          <a:p>
            <a:pPr marL="0" indent="0" defTabSz="1560536">
              <a:spcBef>
                <a:spcPts val="2800"/>
              </a:spcBef>
              <a:buSzTx/>
              <a:buNone/>
              <a:defRPr sz="3072"/>
            </a:pPr>
            <a:r>
              <a:rPr sz="3200"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sz="3200" dirty="0"/>
              <a:t>6. PROFESSION – Software engineers shall advance the integrity and reputation of the profession consistent with the public interest.</a:t>
            </a:r>
          </a:p>
          <a:p>
            <a:pPr marL="0" indent="0" defTabSz="1560536">
              <a:spcBef>
                <a:spcPts val="2800"/>
              </a:spcBef>
              <a:buSzTx/>
              <a:buNone/>
              <a:defRPr sz="3072"/>
            </a:pPr>
            <a:r>
              <a:rPr sz="3200" dirty="0"/>
              <a:t>7. COLLEAGUES – Software engineers shall be fair to and supportive of their colleagues.</a:t>
            </a:r>
          </a:p>
          <a:p>
            <a:pPr marL="0" indent="0" defTabSz="1560536">
              <a:spcBef>
                <a:spcPts val="2800"/>
              </a:spcBef>
              <a:buSzTx/>
              <a:buNone/>
              <a:defRPr sz="3072"/>
            </a:pPr>
            <a:r>
              <a:rPr sz="3200"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96929" y="12637021"/>
            <a:ext cx="7391447"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sz="2000" u="sng" dirty="0">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85;p4"/>
          <p:cNvSpPr txBox="1">
            <a:spLocks noGrp="1"/>
          </p:cNvSpPr>
          <p:nvPr>
            <p:ph type="title"/>
          </p:nvPr>
        </p:nvSpPr>
        <p:spPr>
          <a:prstGeom prst="rect">
            <a:avLst/>
          </a:prstGeom>
        </p:spPr>
        <p:txBody>
          <a:bodyPr/>
          <a:lstStyle/>
          <a:p>
            <a:r>
              <a:t>Recognize inequities in your software</a:t>
            </a:r>
          </a:p>
        </p:txBody>
      </p:sp>
      <p:sp>
        <p:nvSpPr>
          <p:cNvPr id="66" name="Good engineers understand how products can be weaponized to create harms in certain groups…"/>
          <p:cNvSpPr txBox="1">
            <a:spLocks noGrp="1"/>
          </p:cNvSpPr>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endParaRPr/>
          </a:p>
        </p:txBody>
      </p:sp>
      <p:sp>
        <p:nvSpPr>
          <p:cNvPr id="6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pic>
        <p:nvPicPr>
          <p:cNvPr id="68" name="Google Shape;95;g15e7e72aa08_0_18" descr="Google Shape;95;g15e7e72aa08_0_18"/>
          <p:cNvPicPr>
            <a:picLocks noChangeAspect="1"/>
          </p:cNvPicPr>
          <p:nvPr/>
        </p:nvPicPr>
        <p:blipFill>
          <a:blip r:embed="rId3"/>
          <a:srcRect t="26540" b="17051"/>
          <a:stretch>
            <a:fillRect/>
          </a:stretch>
        </p:blipFill>
        <p:spPr>
          <a:xfrm>
            <a:off x="593557" y="5550467"/>
            <a:ext cx="23196885" cy="816553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85;p4"/>
          <p:cNvSpPr txBox="1">
            <a:spLocks noGrp="1"/>
          </p:cNvSpPr>
          <p:nvPr>
            <p:ph type="title"/>
          </p:nvPr>
        </p:nvSpPr>
        <p:spPr>
          <a:prstGeom prst="rect">
            <a:avLst/>
          </a:prstGeom>
        </p:spPr>
        <p:txBody>
          <a:bodyPr/>
          <a:lstStyle/>
          <a:p>
            <a:r>
              <a:t>Recognize inequities in your software</a:t>
            </a:r>
          </a:p>
        </p:txBody>
      </p:sp>
      <p:sp>
        <p:nvSpPr>
          <p:cNvPr id="73" name="Good engineers understand how products can be weaponized……"/>
          <p:cNvSpPr txBox="1">
            <a:spLocks noGrp="1"/>
          </p:cNvSpPr>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endParaRPr/>
          </a:p>
          <a:p>
            <a:endParaRPr/>
          </a:p>
        </p:txBody>
      </p:sp>
      <p:sp>
        <p:nvSpPr>
          <p:cNvPr id="7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75" name="Google Shape;105;g15e7e72aa08_0_36" descr="Google Shape;105;g15e7e72aa08_0_36"/>
          <p:cNvPicPr>
            <a:picLocks noChangeAspect="1"/>
          </p:cNvPicPr>
          <p:nvPr/>
        </p:nvPicPr>
        <p:blipFill>
          <a:blip r:embed="rId3"/>
          <a:srcRect b="22480"/>
          <a:stretch>
            <a:fillRect/>
          </a:stretch>
        </p:blipFill>
        <p:spPr>
          <a:xfrm>
            <a:off x="-19050" y="6751266"/>
            <a:ext cx="24422249" cy="5768327"/>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t>Algorithmic sentencing discriminates</a:t>
            </a:r>
          </a:p>
        </p:txBody>
      </p:sp>
      <p:sp>
        <p:nvSpPr>
          <p:cNvPr id="80" name="Google Shape;112;p5"/>
          <p:cNvSpPr txBox="1">
            <a:spLocks noGrp="1"/>
          </p:cNvSpPr>
          <p:nvPr>
            <p:ph type="body" idx="1"/>
          </p:nvPr>
        </p:nvSpPr>
        <p:spPr>
          <a:prstGeom prst="rect">
            <a:avLst/>
          </a:prstGeom>
        </p:spPr>
        <p:txBody>
          <a:bodyPr/>
          <a:lstStyle>
            <a:lvl1pPr>
              <a:defRPr sz="5400"/>
            </a:lvl1pPr>
          </a:lstStyle>
          <a:p>
            <a:r>
              <a:t>The COMPAS sentencing tool discriminates against black defendants </a:t>
            </a:r>
          </a:p>
        </p:txBody>
      </p:sp>
      <p:sp>
        <p:nvSpPr>
          <p:cNvPr id="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nvGraphicFramePr>
        <p:xfrm>
          <a:off x="1015251" y="4298351"/>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Self driving cars, autonomous drones</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t>Algorithmic bias discriminates</a:t>
            </a:r>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t>Training AI systems impacts climate</a:t>
            </a:r>
          </a:p>
        </p:txBody>
      </p:sp>
      <p:sp>
        <p:nvSpPr>
          <p:cNvPr id="97" name="Double-click to edit"/>
          <p:cNvSpPr txBox="1">
            <a:spLocks noGrp="1"/>
          </p:cNvSpPr>
          <p:nvPr>
            <p:ph type="body" sz="quarter" idx="1"/>
          </p:nvPr>
        </p:nvSpPr>
        <p:spPr>
          <a:xfrm>
            <a:off x="671465" y="1886743"/>
            <a:ext cx="23392404" cy="1698479"/>
          </a:xfrm>
          <a:prstGeom prst="rect">
            <a:avLst/>
          </a:prstGeom>
        </p:spPr>
        <p:txBody>
          <a:bodyPr/>
          <a:lstStyle/>
          <a:p>
            <a:endParaRPr/>
          </a:p>
        </p:txBody>
      </p:sp>
      <p:sp>
        <p:nvSpPr>
          <p:cNvPr id="9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38;p8"/>
          <p:cNvSpPr txBox="1">
            <a:spLocks noGrp="1"/>
          </p:cNvSpPr>
          <p:nvPr>
            <p:ph type="title"/>
          </p:nvPr>
        </p:nvSpPr>
        <p:spPr>
          <a:prstGeom prst="rect">
            <a:avLst/>
          </a:prstGeom>
        </p:spPr>
        <p:txBody>
          <a:bodyPr/>
          <a:lstStyle/>
          <a:p>
            <a:r>
              <a:t>UIs discriminate against differently-abled</a:t>
            </a:r>
          </a:p>
        </p:txBody>
      </p:sp>
      <p:sp>
        <p:nvSpPr>
          <p:cNvPr id="107" name="Google Shape;139;p8"/>
          <p:cNvSpPr txBox="1">
            <a:spLocks noGrp="1"/>
          </p:cNvSpPr>
          <p:nvPr>
            <p:ph type="body" idx="1"/>
          </p:nvPr>
        </p:nvSpPr>
        <p:spPr>
          <a:prstGeom prst="rect">
            <a:avLst/>
          </a:prstGeom>
        </p:spPr>
        <p:txBody>
          <a:bodyPr/>
          <a:lstStyle/>
          <a:p>
            <a:r>
              <a:t>Inclusivity and Accessibility: Domino’s Pizza LLC v. Robles</a:t>
            </a:r>
          </a:p>
        </p:txBody>
      </p:sp>
      <p:sp>
        <p:nvSpPr>
          <p:cNvPr id="1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57368" y="1966215"/>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t>Software evades regulation</a:t>
            </a:r>
          </a:p>
        </p:txBody>
      </p:sp>
      <p:sp>
        <p:nvSpPr>
          <p:cNvPr id="117" name="Google Shape;148;p9"/>
          <p:cNvSpPr txBox="1">
            <a:spLocks noGrp="1"/>
          </p:cNvSpPr>
          <p:nvPr>
            <p:ph type="body" idx="1"/>
          </p:nvPr>
        </p:nvSpPr>
        <p:spPr>
          <a:prstGeom prst="rect">
            <a:avLst/>
          </a:prstGeom>
        </p:spPr>
        <p:txBody>
          <a:bodyPr/>
          <a:lstStyle/>
          <a:p>
            <a:r>
              <a:t>Example: Volkswagen diesel emissions</a:t>
            </a:r>
          </a:p>
        </p:txBody>
      </p:sp>
      <p:sp>
        <p:nvSpPr>
          <p:cNvPr id="1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type="body" sz="quarter" idx="1"/>
          </p:nvPr>
        </p:nvSpPr>
        <p:spPr>
          <a:xfrm>
            <a:off x="671465" y="1886743"/>
            <a:ext cx="23392404" cy="2651127"/>
          </a:xfrm>
          <a:prstGeom prst="rect">
            <a:avLst/>
          </a:prstGeom>
        </p:spPr>
        <p:txBody>
          <a:bodyPr/>
          <a:lstStyle/>
          <a:p>
            <a:r>
              <a:t>Example: Google Photos auto-tagging </a:t>
            </a:r>
          </a:p>
        </p:txBody>
      </p:sp>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7;p11"/>
          <p:cNvSpPr txBox="1">
            <a:spLocks noGrp="1"/>
          </p:cNvSpPr>
          <p:nvPr>
            <p:ph type="title"/>
          </p:nvPr>
        </p:nvSpPr>
        <p:spPr>
          <a:prstGeom prst="rect">
            <a:avLst/>
          </a:prstGeom>
        </p:spPr>
        <p:txBody>
          <a:bodyPr/>
          <a:lstStyle/>
          <a:p>
            <a:r>
              <a:t>Reflecting on these examples</a:t>
            </a:r>
          </a:p>
        </p:txBody>
      </p:sp>
      <p:sp>
        <p:nvSpPr>
          <p:cNvPr id="136" name="Google Shape;168;p11"/>
          <p:cNvSpPr txBox="1">
            <a:spLocks noGrp="1"/>
          </p:cNvSpPr>
          <p:nvPr>
            <p:ph type="body" idx="1"/>
          </p:nvPr>
        </p:nvSpPr>
        <p:spPr>
          <a:prstGeom prst="rect">
            <a:avLst/>
          </a:prstGeom>
        </p:spPr>
        <p:txBody>
          <a:bodyPr/>
          <a:lstStyle/>
          <a:p>
            <a:r>
              <a:t>Personal philosophies and business cases</a:t>
            </a:r>
          </a:p>
        </p:txBody>
      </p:sp>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138" name="Google Shape;169;p11" descr="Google Shape;169;p11"/>
          <p:cNvPicPr>
            <a:picLocks noChangeAspect="1"/>
          </p:cNvPicPr>
          <p:nvPr/>
        </p:nvPicPr>
        <p:blipFill>
          <a:blip r:embed="rId3"/>
          <a:srcRect t="17785"/>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srcRect t="17212"/>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srcRect t="17242"/>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srcRect t="17213"/>
          <a:stretch>
            <a:fillRect/>
          </a:stretch>
        </p:blipFill>
        <p:spPr>
          <a:xfrm>
            <a:off x="12930358" y="8827276"/>
            <a:ext cx="10363467" cy="482600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t>How to mitigate harms in software?</a:t>
            </a:r>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rPr dirty="0"/>
              <a:t>What are you trying to solve?​</a:t>
            </a:r>
          </a:p>
          <a:p>
            <a:pPr lvl="1"/>
            <a:r>
              <a:rPr dirty="0"/>
              <a:t>For every software you create, include a wide range of people to use it</a:t>
            </a:r>
          </a:p>
          <a:p>
            <a:pPr lvl="1"/>
            <a:r>
              <a:rPr dirty="0"/>
              <a:t>Including more people helps detect biases and harms</a:t>
            </a:r>
          </a:p>
          <a:p>
            <a:pPr lvl="1"/>
            <a:r>
              <a:rPr dirty="0"/>
              <a:t>Iterate your software throughout its entire life cycle. </a:t>
            </a:r>
          </a:p>
        </p:txBody>
      </p:sp>
      <p:sp>
        <p:nvSpPr>
          <p:cNvPr id="1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pic>
        <p:nvPicPr>
          <p:cNvPr id="154" name="Google Shape;187;g15e7e72aa08_0_47" descr="Google Shape;187;g15e7e72aa08_0_47"/>
          <p:cNvPicPr>
            <a:picLocks noChangeAspect="1"/>
          </p:cNvPicPr>
          <p:nvPr/>
        </p:nvPicPr>
        <p:blipFill>
          <a:blip r:embed="rId2"/>
          <a:stretch>
            <a:fillRect/>
          </a:stretch>
        </p:blipFill>
        <p:spPr>
          <a:xfrm>
            <a:off x="16984087" y="5606027"/>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stretch>
            <a:fillRect/>
          </a:stretch>
        </p:blipFill>
        <p:spPr>
          <a:xfrm>
            <a:off x="12817478" y="6094228"/>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a:defRPr>
            </a:lvl1pPr>
          </a:lstStyle>
          <a:p>
            <a:pPr>
              <a:defRPr>
                <a:solidFill>
                  <a:srgbClr val="000000"/>
                </a:solidFill>
                <a:uFillTx/>
              </a:defRPr>
            </a:pPr>
            <a:r>
              <a:rPr>
                <a:solidFill>
                  <a:srgbClr val="0000FF"/>
                </a:solidFill>
                <a:uFill>
                  <a:solidFill>
                    <a:srgbClr val="0000FF"/>
                  </a:solidFill>
                </a:uFill>
                <a:hlinkClick r:id="rId2"/>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stretch>
            <a:fillRect/>
          </a:stretch>
        </p:blipFill>
        <p:spPr>
          <a:xfrm>
            <a:off x="15417837" y="4275283"/>
            <a:ext cx="8472788" cy="6463217"/>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4</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earning Goals"/>
          <p:cNvSpPr txBox="1">
            <a:spLocks noGrp="1"/>
          </p:cNvSpPr>
          <p:nvPr>
            <p:ph type="title"/>
          </p:nvPr>
        </p:nvSpPr>
        <p:spPr>
          <a:prstGeom prst="rect">
            <a:avLst/>
          </a:prstGeom>
        </p:spPr>
        <p:txBody>
          <a:bodyPr/>
          <a:lstStyle/>
          <a:p>
            <a:r>
              <a:t>Learning Goals</a:t>
            </a:r>
          </a:p>
        </p:txBody>
      </p:sp>
      <p:sp>
        <p:nvSpPr>
          <p:cNvPr id="177"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227;g15e7e72aa08_0_107"/>
          <p:cNvSpPr txBox="1">
            <a:spLocks noGrp="1"/>
          </p:cNvSpPr>
          <p:nvPr>
            <p:ph type="title"/>
          </p:nvPr>
        </p:nvSpPr>
        <p:spPr>
          <a:prstGeom prst="rect">
            <a:avLst/>
          </a:prstGeom>
        </p:spPr>
        <p:txBody>
          <a:bodyPr/>
          <a:lstStyle/>
          <a:p>
            <a:r>
              <a:t>Exercise</a:t>
            </a:r>
          </a:p>
        </p:txBody>
      </p:sp>
      <p:sp>
        <p:nvSpPr>
          <p:cNvPr id="181" name="Google Shape;228;g15e7e72aa08_0_107"/>
          <p:cNvSpPr txBox="1">
            <a:spLocks noGrp="1"/>
          </p:cNvSpPr>
          <p:nvPr>
            <p:ph type="body" idx="1"/>
          </p:nvPr>
        </p:nvSpPr>
        <p:spPr>
          <a:prstGeom prst="rect">
            <a:avLst/>
          </a:prstGeom>
        </p:spPr>
        <p:txBody>
          <a:bodyPr lIns="50800" tIns="50800" rIns="50800" bIns="50800"/>
          <a:lstStyle>
            <a:lvl1pPr>
              <a:spcBef>
                <a:spcPts val="4500"/>
              </a:spcBef>
              <a:defRPr sz="4800"/>
            </a:lvl1pPr>
          </a:lstStyle>
          <a:p>
            <a:r>
              <a:t>Team up and propose actionable ideas to re-design Amazon’s Hiring Software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84" name="Google Shape;230;g15e7e72aa08_0_107" descr="Google Shape;230;g15e7e72aa08_0_107"/>
          <p:cNvPicPr>
            <a:picLocks noChangeAspect="1"/>
          </p:cNvPicPr>
          <p:nvPr/>
        </p:nvPicPr>
        <p:blipFill>
          <a:blip r:embed="rId3"/>
          <a:stretch>
            <a:fillRect/>
          </a:stretch>
        </p:blipFill>
        <p:spPr>
          <a:xfrm>
            <a:off x="138777" y="4464679"/>
            <a:ext cx="24106445" cy="7344933"/>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5</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t>Engineering equitable software requires conscious effort</a:t>
            </a:r>
          </a:p>
          <a:p>
            <a:pPr marL="1154811" lvl="1"/>
            <a:r>
              <a:t>How do we determine what “the right thing” is?</a:t>
            </a:r>
          </a:p>
          <a:p>
            <a:pPr marL="1154811" lvl="1"/>
            <a:r>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Tree>
    <p:extLst>
      <p:ext uri="{BB962C8B-B14F-4D97-AF65-F5344CB8AC3E}">
        <p14:creationId xmlns:p14="http://schemas.microsoft.com/office/powerpoint/2010/main" val="37637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702447" y="8150520"/>
            <a:ext cx="21680502" cy="26205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5483-29FF-CEEE-0013-0FC9C366A1BD}"/>
              </a:ext>
            </a:extLst>
          </p:cNvPr>
          <p:cNvSpPr>
            <a:spLocks noGrp="1"/>
          </p:cNvSpPr>
          <p:nvPr>
            <p:ph type="title"/>
          </p:nvPr>
        </p:nvSpPr>
        <p:spPr/>
        <p:txBody>
          <a:bodyPr/>
          <a:lstStyle/>
          <a:p>
            <a:r>
              <a:rPr lang="en-US" dirty="0"/>
              <a:t>This is called </a:t>
            </a:r>
            <a:r>
              <a:rPr lang="en-US" i="1" dirty="0"/>
              <a:t>Value-Sensitive Design</a:t>
            </a:r>
          </a:p>
        </p:txBody>
      </p:sp>
      <p:sp>
        <p:nvSpPr>
          <p:cNvPr id="3" name="Content Placeholder 2">
            <a:extLst>
              <a:ext uri="{FF2B5EF4-FFF2-40B4-BE49-F238E27FC236}">
                <a16:creationId xmlns:a16="http://schemas.microsoft.com/office/drawing/2014/main" id="{334B5BEB-EEE8-B71B-19F2-1EA99261BF7D}"/>
              </a:ext>
            </a:extLst>
          </p:cNvPr>
          <p:cNvSpPr>
            <a:spLocks noGrp="1"/>
          </p:cNvSpPr>
          <p:nvPr>
            <p:ph idx="1"/>
          </p:nvPr>
        </p:nvSpPr>
        <p:spPr/>
        <p:txBody>
          <a:bodyPr/>
          <a:lstStyle/>
          <a:p>
            <a:r>
              <a:rPr lang="en-US" dirty="0"/>
              <a:t>An approach championed by some folks at the University of Washington</a:t>
            </a:r>
          </a:p>
          <a:p>
            <a:r>
              <a:rPr lang="en-US" dirty="0"/>
              <a:t>The next few slides are adapted from the ones at vsd.ccs.neu.edu (Thank you, Christo Wilson and your collaborators).</a:t>
            </a:r>
          </a:p>
          <a:p>
            <a:r>
              <a:rPr lang="en-US" dirty="0"/>
              <a:t>More resources linked on the module page.</a:t>
            </a:r>
          </a:p>
        </p:txBody>
      </p:sp>
      <p:sp>
        <p:nvSpPr>
          <p:cNvPr id="4" name="Slide Number Placeholder 3">
            <a:extLst>
              <a:ext uri="{FF2B5EF4-FFF2-40B4-BE49-F238E27FC236}">
                <a16:creationId xmlns:a16="http://schemas.microsoft.com/office/drawing/2014/main" id="{A7737D3E-FA19-6EBF-52ED-0A27919D0413}"/>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236461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485</TotalTime>
  <Words>5375</Words>
  <Application>Microsoft Office PowerPoint</Application>
  <PresentationFormat>Custom</PresentationFormat>
  <Paragraphs>365</Paragraphs>
  <Slides>43</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Arial</vt:lpstr>
      <vt:lpstr>Calibri</vt:lpstr>
      <vt:lpstr>Calibri Light</vt:lpstr>
      <vt:lpstr>Helvetica</vt:lpstr>
      <vt:lpstr>Helvetica Neue</vt:lpstr>
      <vt:lpstr>Verdana</vt:lpstr>
      <vt:lpstr>Wingdings</vt:lpstr>
      <vt:lpstr>Office Theme</vt:lpstr>
      <vt:lpstr>Banded</vt:lpstr>
      <vt:lpstr>21_BasicWhite</vt:lpstr>
      <vt:lpstr>CS 4530 Fundamentals of Software Engineering  Module 18: Engineering Software for Equity</vt:lpstr>
      <vt:lpstr>Learning Goals</vt:lpstr>
      <vt:lpstr>Ethically and morally implicated technology is everywhere!</vt:lpstr>
      <vt:lpstr>Equity and Software</vt:lpstr>
      <vt:lpstr>Recognize inequities in your software</vt:lpstr>
      <vt:lpstr>More than don’t be evil</vt:lpstr>
      <vt:lpstr>An approach: consider human values in the design process.</vt:lpstr>
      <vt:lpstr>This is called Value-Sensitive Design</vt:lpstr>
      <vt:lpstr>Challenges: how to</vt:lpstr>
      <vt:lpstr>Defining Success</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Where does this leave us?</vt:lpstr>
      <vt:lpstr>After this point are the old slides</vt:lpstr>
      <vt:lpstr>Code of Ethics</vt:lpstr>
      <vt:lpstr>Code of Ethics</vt:lpstr>
      <vt:lpstr>Badly-engineered software can kill people</vt:lpstr>
      <vt:lpstr>Code of Ethics</vt:lpstr>
      <vt:lpstr>Recognize inequities in your software</vt:lpstr>
      <vt:lpstr>Recognize inequities in your software</vt:lpstr>
      <vt:lpstr>Algorithmic sentencing discriminates</vt:lpstr>
      <vt:lpstr>Algorithmic bias discriminates</vt:lpstr>
      <vt:lpstr>Training AI systems impacts climate</vt:lpstr>
      <vt:lpstr>UIs discriminate against differently-abled</vt:lpstr>
      <vt:lpstr>Software evades regulation</vt:lpstr>
      <vt:lpstr>Bias is the Default</vt:lpstr>
      <vt:lpstr>Reflecting on these examples</vt:lpstr>
      <vt:lpstr>How to mitigate harms in software?</vt:lpstr>
      <vt:lpstr>How to write software for people that mitigates harm</vt:lpstr>
      <vt:lpstr>PowerPoint Presentation</vt:lpstr>
      <vt:lpstr>PowerPoint Presentation</vt:lpstr>
      <vt:lpstr>PowerPoint Presentation</vt:lpstr>
      <vt:lpstr>PowerPoint Presentation</vt:lpstr>
      <vt:lpstr>Learning Goals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7</cp:revision>
  <dcterms:modified xsi:type="dcterms:W3CDTF">2023-11-13T21:34:41Z</dcterms:modified>
</cp:coreProperties>
</file>